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81905"/>
  </p:normalViewPr>
  <p:slideViewPr>
    <p:cSldViewPr snapToGrid="0" snapToObjects="1">
      <p:cViewPr varScale="1">
        <p:scale>
          <a:sx n="104" d="100"/>
          <a:sy n="104" d="100"/>
        </p:scale>
        <p:origin x="1208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D7466-9F09-9446-A0F0-EC731EE39315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A38B8-E251-E447-A1A2-5EED54032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280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altLang="ja-JP" sz="1200" dirty="0"/>
              <a:t>2</a:t>
            </a:r>
            <a:r>
              <a:rPr lang="ja-JP" altLang="en-US" sz="1200"/>
              <a:t>年間で佐久総合病院グループの</a:t>
            </a:r>
            <a:r>
              <a:rPr lang="en-US" altLang="ja-JP" sz="1200" dirty="0"/>
              <a:t>3</a:t>
            </a:r>
            <a:r>
              <a:rPr lang="ja-JP" altLang="en-US" sz="1200"/>
              <a:t>施設（本院、医療センター、小海分院）をローテーションするプログラムとなっています。</a:t>
            </a:r>
            <a:endParaRPr lang="en-US" altLang="ja-JP" sz="1200" dirty="0"/>
          </a:p>
          <a:p>
            <a:pPr algn="l"/>
            <a:r>
              <a:rPr lang="ja-JP" altLang="en-US" sz="1200"/>
              <a:t>本院または医療センターで業務が開始され</a:t>
            </a:r>
            <a:r>
              <a:rPr lang="en-US" altLang="ja-JP" sz="1200" dirty="0"/>
              <a:t>8</a:t>
            </a:r>
            <a:r>
              <a:rPr lang="ja-JP" altLang="en-US" sz="1200"/>
              <a:t>月までは中央業務、ミキシングを中心に行い、当直や休日勤務に対応できるよう業務・研修を行います。</a:t>
            </a:r>
            <a:endParaRPr lang="en-US" altLang="ja-JP" sz="1200" dirty="0"/>
          </a:p>
          <a:p>
            <a:pPr algn="l"/>
            <a:r>
              <a:rPr lang="en-US" altLang="ja-JP" sz="1200" dirty="0"/>
              <a:t>9</a:t>
            </a:r>
            <a:r>
              <a:rPr lang="ja-JP" altLang="en-US" sz="1200"/>
              <a:t>月以降はがん化学療法等のミキシング研修を行い、ミキシングのスキルを身につけるとともに、病棟業務が開始され、医療センターでは内科系・外科系から各</a:t>
            </a:r>
            <a:r>
              <a:rPr lang="en-US" altLang="ja-JP" sz="1200" dirty="0"/>
              <a:t>1</a:t>
            </a:r>
            <a:r>
              <a:rPr lang="ja-JP" altLang="en-US" sz="1200"/>
              <a:t>領域を選択して研修を行います。また、</a:t>
            </a:r>
            <a:r>
              <a:rPr lang="en-US" altLang="ja-JP" sz="1200" dirty="0"/>
              <a:t>NST</a:t>
            </a:r>
            <a:r>
              <a:rPr lang="ja-JP" altLang="en-US" sz="1200"/>
              <a:t>や褥瘡等の医療チームにも選択制で参加して経験を積んでいただきます。</a:t>
            </a:r>
            <a:endParaRPr lang="en-US" altLang="ja-JP" sz="1200" dirty="0"/>
          </a:p>
          <a:p>
            <a:pPr algn="l"/>
            <a:r>
              <a:rPr lang="ja-JP" altLang="en-US" sz="1200"/>
              <a:t>また、日本病院薬剤師の病院薬学認定薬剤師を</a:t>
            </a:r>
            <a:r>
              <a:rPr lang="en-US" altLang="ja-JP" sz="1200" dirty="0"/>
              <a:t>3</a:t>
            </a:r>
            <a:r>
              <a:rPr lang="ja-JP" altLang="en-US" sz="1200"/>
              <a:t>年間で取得できるよう研鑽を積むとともに、医療薬学会等の全国学会へも</a:t>
            </a:r>
            <a:r>
              <a:rPr lang="en-US" altLang="ja-JP" sz="1200" dirty="0"/>
              <a:t>Web</a:t>
            </a:r>
            <a:r>
              <a:rPr lang="ja-JP" altLang="en-US" sz="1200"/>
              <a:t>参加もカリキュラムに</a:t>
            </a:r>
            <a:endParaRPr lang="en-US" altLang="ja-JP" sz="1200" dirty="0"/>
          </a:p>
          <a:p>
            <a:pPr algn="l"/>
            <a:r>
              <a:rPr lang="ja-JP" altLang="en-US" sz="1200"/>
              <a:t>組み込み、学術的にも成長を図れるプログラムを目指しています。</a:t>
            </a:r>
            <a:endParaRPr lang="en-US" altLang="ja-JP" sz="1200" dirty="0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A38B8-E251-E447-A1A2-5EED5403222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5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9359-F224-6248-A8BD-B566577472C5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E9D6-CC73-CA43-910B-67A439D3F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93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9359-F224-6248-A8BD-B566577472C5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E9D6-CC73-CA43-910B-67A439D3F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50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9359-F224-6248-A8BD-B566577472C5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E9D6-CC73-CA43-910B-67A439D3F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16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9359-F224-6248-A8BD-B566577472C5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E9D6-CC73-CA43-910B-67A439D3F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241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9359-F224-6248-A8BD-B566577472C5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E9D6-CC73-CA43-910B-67A439D3F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79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9359-F224-6248-A8BD-B566577472C5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E9D6-CC73-CA43-910B-67A439D3F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48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9359-F224-6248-A8BD-B566577472C5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E9D6-CC73-CA43-910B-67A439D3F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98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9359-F224-6248-A8BD-B566577472C5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E9D6-CC73-CA43-910B-67A439D3F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67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9359-F224-6248-A8BD-B566577472C5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E9D6-CC73-CA43-910B-67A439D3F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741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9359-F224-6248-A8BD-B566577472C5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E9D6-CC73-CA43-910B-67A439D3F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26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9359-F224-6248-A8BD-B566577472C5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E9D6-CC73-CA43-910B-67A439D3F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47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19359-F224-6248-A8BD-B566577472C5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4E9D6-CC73-CA43-910B-67A439D3F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04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2AE4C2C7-F38E-954C-AD3A-3088558173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097"/>
          <a:stretch/>
        </p:blipFill>
        <p:spPr>
          <a:xfrm>
            <a:off x="240632" y="1261410"/>
            <a:ext cx="11631169" cy="3397849"/>
          </a:xfrm>
          <a:prstGeom prst="rect">
            <a:avLst/>
          </a:prstGeom>
        </p:spPr>
      </p:pic>
      <p:sp>
        <p:nvSpPr>
          <p:cNvPr id="13" name="タイトル 1">
            <a:extLst>
              <a:ext uri="{FF2B5EF4-FFF2-40B4-BE49-F238E27FC236}">
                <a16:creationId xmlns:a16="http://schemas.microsoft.com/office/drawing/2014/main" id="{0DCDFA02-E595-B04B-8DAA-BA038B22E279}"/>
              </a:ext>
            </a:extLst>
          </p:cNvPr>
          <p:cNvSpPr txBox="1">
            <a:spLocks/>
          </p:cNvSpPr>
          <p:nvPr/>
        </p:nvSpPr>
        <p:spPr>
          <a:xfrm>
            <a:off x="1143000" y="5596184"/>
            <a:ext cx="9906000" cy="1270963"/>
          </a:xfrm>
          <a:prstGeom prst="rect">
            <a:avLst/>
          </a:prstGeom>
        </p:spPr>
        <p:txBody>
          <a:bodyPr vert="horz" lIns="74295" tIns="37148" rIns="74295" bIns="37148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HGPGothicE" panose="020B0900000000000000" pitchFamily="34" charset="-128"/>
                <a:ea typeface="HGPGothicE" panose="020B0900000000000000" pitchFamily="34" charset="-128"/>
                <a:cs typeface="+mj-cs"/>
              </a:defRPr>
            </a:lvl1pPr>
          </a:lstStyle>
          <a:p>
            <a:pPr algn="l"/>
            <a:endParaRPr lang="en-US" altLang="ja-JP" sz="1200" dirty="0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E5C3D6DA-B055-514A-8BD8-96B2C704C56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216"/>
          <a:stretch/>
        </p:blipFill>
        <p:spPr>
          <a:xfrm>
            <a:off x="241300" y="4645777"/>
            <a:ext cx="11653269" cy="1467097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4FEFF95-D4B9-FD40-9D2B-8C2A4CB4057A}"/>
              </a:ext>
            </a:extLst>
          </p:cNvPr>
          <p:cNvSpPr/>
          <p:nvPr/>
        </p:nvSpPr>
        <p:spPr>
          <a:xfrm>
            <a:off x="423217" y="608282"/>
            <a:ext cx="1924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kern="0" spc="6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※</a:t>
            </a:r>
            <a:r>
              <a:rPr lang="ja-JP" altLang="en-US" kern="0" spc="6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スケジュール</a:t>
            </a:r>
            <a:r>
              <a:rPr lang="en-US" altLang="ja-JP" kern="0" spc="6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</a:t>
            </a:r>
            <a:r>
              <a:rPr lang="ja-JP" altLang="en-US" kern="0" spc="6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例</a:t>
            </a:r>
            <a:endParaRPr lang="ja-JP" altLang="ja-JP" sz="160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078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13080</TotalTime>
  <Words>191</Words>
  <Application>Microsoft Macintosh PowerPoint</Application>
  <PresentationFormat>ワイド画面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HGPGothicE</vt:lpstr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篠原 徹</dc:creator>
  <cp:keywords/>
  <dc:description/>
  <cp:lastModifiedBy>リタワークス6</cp:lastModifiedBy>
  <cp:revision>62</cp:revision>
  <cp:lastPrinted>2022-10-07T05:43:10Z</cp:lastPrinted>
  <dcterms:created xsi:type="dcterms:W3CDTF">2022-01-27T03:44:52Z</dcterms:created>
  <dcterms:modified xsi:type="dcterms:W3CDTF">2023-05-25T09:46:40Z</dcterms:modified>
  <cp:category/>
</cp:coreProperties>
</file>