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Lst>
  <p:sldSz cx="6858000" cy="12192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18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706256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149559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1192195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1948261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3573576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369655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4453467"/>
            <a:ext cx="2901255"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4453467"/>
            <a:ext cx="2915543"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405303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4040249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254262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964585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60A044-5654-4D8C-8B71-11C1840B0A51}"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192180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D060A044-5654-4D8C-8B71-11C1840B0A51}" type="datetimeFigureOut">
              <a:rPr kumimoji="1" lang="ja-JP" altLang="en-US" smtClean="0"/>
              <a:t>2025/3/28</a:t>
            </a:fld>
            <a:endParaRPr kumimoji="1" lang="ja-JP" alt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AE22F4C-03A8-4A94-BCB2-4CFEFC0B2E08}" type="slidenum">
              <a:rPr kumimoji="1" lang="ja-JP" altLang="en-US" smtClean="0"/>
              <a:t>‹#›</a:t>
            </a:fld>
            <a:endParaRPr kumimoji="1" lang="ja-JP" altLang="en-US"/>
          </a:p>
        </p:txBody>
      </p:sp>
    </p:spTree>
    <p:extLst>
      <p:ext uri="{BB962C8B-B14F-4D97-AF65-F5344CB8AC3E}">
        <p14:creationId xmlns:p14="http://schemas.microsoft.com/office/powerpoint/2010/main" val="3111784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670F3D-0CD1-BB8A-D2F9-4F8152C85944}"/>
            </a:ext>
          </a:extLst>
        </p:cNvPr>
        <p:cNvGrpSpPr/>
        <p:nvPr/>
      </p:nvGrpSpPr>
      <p:grpSpPr>
        <a:xfrm>
          <a:off x="0" y="0"/>
          <a:ext cx="0" cy="0"/>
          <a:chOff x="0" y="0"/>
          <a:chExt cx="0" cy="0"/>
        </a:xfrm>
      </p:grpSpPr>
      <p:pic>
        <p:nvPicPr>
          <p:cNvPr id="6" name="図 5">
            <a:extLst>
              <a:ext uri="{FF2B5EF4-FFF2-40B4-BE49-F238E27FC236}">
                <a16:creationId xmlns:a16="http://schemas.microsoft.com/office/drawing/2014/main" id="{C53CAB2F-B718-2FA9-E7B7-639C0A8D44FB}"/>
              </a:ext>
            </a:extLst>
          </p:cNvPr>
          <p:cNvPicPr>
            <a:picLocks noChangeAspect="1"/>
          </p:cNvPicPr>
          <p:nvPr/>
        </p:nvPicPr>
        <p:blipFill>
          <a:blip r:embed="rId2"/>
          <a:stretch>
            <a:fillRect/>
          </a:stretch>
        </p:blipFill>
        <p:spPr>
          <a:xfrm>
            <a:off x="1" y="0"/>
            <a:ext cx="6853428" cy="12192000"/>
          </a:xfrm>
          <a:prstGeom prst="rect">
            <a:avLst/>
          </a:prstGeom>
        </p:spPr>
      </p:pic>
      <p:pic>
        <p:nvPicPr>
          <p:cNvPr id="18" name="図 17">
            <a:extLst>
              <a:ext uri="{FF2B5EF4-FFF2-40B4-BE49-F238E27FC236}">
                <a16:creationId xmlns:a16="http://schemas.microsoft.com/office/drawing/2014/main" id="{097F871C-E0DE-F570-A664-EE2CBF7E99E4}"/>
              </a:ext>
            </a:extLst>
          </p:cNvPr>
          <p:cNvPicPr>
            <a:picLocks noChangeAspect="1"/>
          </p:cNvPicPr>
          <p:nvPr/>
        </p:nvPicPr>
        <p:blipFill>
          <a:blip r:embed="rId3"/>
          <a:stretch>
            <a:fillRect/>
          </a:stretch>
        </p:blipFill>
        <p:spPr>
          <a:xfrm>
            <a:off x="5061204" y="10213846"/>
            <a:ext cx="1792225" cy="1682497"/>
          </a:xfrm>
          <a:prstGeom prst="rect">
            <a:avLst/>
          </a:prstGeom>
        </p:spPr>
      </p:pic>
      <p:sp>
        <p:nvSpPr>
          <p:cNvPr id="4" name="タイトル 3">
            <a:extLst>
              <a:ext uri="{FF2B5EF4-FFF2-40B4-BE49-F238E27FC236}">
                <a16:creationId xmlns:a16="http://schemas.microsoft.com/office/drawing/2014/main" id="{FF6A082C-C71A-7753-A7BC-4A9DE3A95238}"/>
              </a:ext>
            </a:extLst>
          </p:cNvPr>
          <p:cNvSpPr>
            <a:spLocks noGrp="1"/>
          </p:cNvSpPr>
          <p:nvPr>
            <p:ph type="title"/>
          </p:nvPr>
        </p:nvSpPr>
        <p:spPr>
          <a:xfrm>
            <a:off x="471488" y="329184"/>
            <a:ext cx="5915025" cy="2676486"/>
          </a:xfrm>
        </p:spPr>
        <p:txBody>
          <a:bodyPr>
            <a:normAutofit fontScale="90000"/>
          </a:bodyPr>
          <a:lstStyle/>
          <a:p>
            <a:r>
              <a:rPr lang="ja-JP" altLang="en-US" sz="2800" dirty="0">
                <a:latin typeface="+mn-ea"/>
                <a:ea typeface="+mn-ea"/>
              </a:rPr>
              <a:t>佐久医療センター</a:t>
            </a:r>
            <a:br>
              <a:rPr lang="en-US" altLang="ja-JP" sz="3100" dirty="0">
                <a:latin typeface="+mn-ea"/>
                <a:ea typeface="+mn-ea"/>
              </a:rPr>
            </a:br>
            <a:r>
              <a:rPr lang="ja-JP" altLang="en-US" sz="3100" b="1" dirty="0">
                <a:solidFill>
                  <a:srgbClr val="00B050"/>
                </a:solidFill>
                <a:latin typeface="+mn-ea"/>
                <a:ea typeface="+mn-ea"/>
              </a:rPr>
              <a:t>産後ケアのご案内</a:t>
            </a:r>
            <a:br>
              <a:rPr lang="en-US" altLang="ja-JP" sz="3100" dirty="0">
                <a:latin typeface="+mn-ea"/>
                <a:ea typeface="+mn-ea"/>
              </a:rPr>
            </a:br>
            <a:r>
              <a:rPr lang="ja-JP" altLang="en-US" sz="2000" dirty="0">
                <a:latin typeface="+mn-ea"/>
                <a:ea typeface="+mn-ea"/>
              </a:rPr>
              <a:t>産後ケアでは、出産後のお母さんや赤ちゃんが安心して過ごせるようサポートいたします。</a:t>
            </a:r>
            <a:br>
              <a:rPr lang="en-US" altLang="ja-JP" sz="2000" dirty="0">
                <a:latin typeface="+mn-ea"/>
                <a:ea typeface="+mn-ea"/>
              </a:rPr>
            </a:br>
            <a:r>
              <a:rPr lang="ja-JP" altLang="en-US" sz="2000" dirty="0">
                <a:latin typeface="+mn-ea"/>
                <a:ea typeface="+mn-ea"/>
              </a:rPr>
              <a:t>産後ケア利用にあたり、</a:t>
            </a:r>
            <a:r>
              <a:rPr lang="ja-JP" altLang="en-US" sz="2000" b="1" dirty="0">
                <a:solidFill>
                  <a:srgbClr val="C00000"/>
                </a:solidFill>
                <a:latin typeface="+mn-ea"/>
                <a:ea typeface="+mn-ea"/>
              </a:rPr>
              <a:t>市町村の補助制度があります。補助制度の利用にはお住まいの市町村へ事前申請が必要です。</a:t>
            </a:r>
            <a:r>
              <a:rPr lang="ja-JP" altLang="en-US" sz="2000" dirty="0">
                <a:latin typeface="+mn-ea"/>
                <a:ea typeface="+mn-ea"/>
              </a:rPr>
              <a:t>申請と補助の内容は各市町村にお問い合わせください。</a:t>
            </a:r>
            <a:br>
              <a:rPr lang="en-US" altLang="ja-JP" sz="2000" dirty="0">
                <a:latin typeface="+mn-ea"/>
                <a:ea typeface="+mn-ea"/>
              </a:rPr>
            </a:br>
            <a:r>
              <a:rPr lang="ja-JP" altLang="en-US" sz="2000" dirty="0">
                <a:latin typeface="+mn-ea"/>
                <a:ea typeface="+mn-ea"/>
              </a:rPr>
              <a:t>当院で利用可能な市町村：佐久市　小諸市　軽井沢町</a:t>
            </a:r>
            <a:br>
              <a:rPr lang="en-US" altLang="ja-JP" sz="2000" dirty="0">
                <a:latin typeface="+mn-ea"/>
                <a:ea typeface="+mn-ea"/>
              </a:rPr>
            </a:br>
            <a:r>
              <a:rPr lang="ja-JP" altLang="en-US" sz="2000" dirty="0">
                <a:latin typeface="+mn-ea"/>
                <a:ea typeface="+mn-ea"/>
              </a:rPr>
              <a:t>　御代田町　佐久穂町　立科町　千曲市　南相木村　</a:t>
            </a:r>
            <a:br>
              <a:rPr lang="en-US" altLang="ja-JP" sz="2000" dirty="0">
                <a:latin typeface="+mn-ea"/>
                <a:ea typeface="+mn-ea"/>
              </a:rPr>
            </a:br>
            <a:r>
              <a:rPr lang="ja-JP" altLang="en-US" sz="2000" dirty="0">
                <a:latin typeface="+mn-ea"/>
                <a:ea typeface="+mn-ea"/>
              </a:rPr>
              <a:t>　南牧村　千曲市　</a:t>
            </a:r>
            <a:r>
              <a:rPr lang="en-US" altLang="ja-JP" sz="2000" dirty="0">
                <a:latin typeface="+mn-ea"/>
                <a:ea typeface="+mn-ea"/>
              </a:rPr>
              <a:t>(2025</a:t>
            </a:r>
            <a:r>
              <a:rPr lang="ja-JP" altLang="en-US" sz="2000" dirty="0">
                <a:latin typeface="+mn-ea"/>
                <a:ea typeface="+mn-ea"/>
              </a:rPr>
              <a:t>年</a:t>
            </a:r>
            <a:r>
              <a:rPr lang="en-US" altLang="ja-JP" sz="2000" dirty="0">
                <a:latin typeface="+mn-ea"/>
                <a:ea typeface="+mn-ea"/>
              </a:rPr>
              <a:t>4</a:t>
            </a:r>
            <a:r>
              <a:rPr lang="ja-JP" altLang="en-US" sz="2000" dirty="0">
                <a:latin typeface="+mn-ea"/>
                <a:ea typeface="+mn-ea"/>
              </a:rPr>
              <a:t>月現在</a:t>
            </a:r>
            <a:r>
              <a:rPr lang="en-US" altLang="ja-JP" sz="2000" dirty="0">
                <a:latin typeface="+mn-ea"/>
                <a:ea typeface="+mn-ea"/>
              </a:rPr>
              <a:t>)</a:t>
            </a:r>
            <a:endParaRPr lang="ja-JP" altLang="en-US" sz="2800" dirty="0">
              <a:latin typeface="+mn-ea"/>
              <a:ea typeface="+mn-ea"/>
            </a:endParaRPr>
          </a:p>
        </p:txBody>
      </p:sp>
      <p:sp>
        <p:nvSpPr>
          <p:cNvPr id="5" name="コンテンツ プレースホルダー 4">
            <a:extLst>
              <a:ext uri="{FF2B5EF4-FFF2-40B4-BE49-F238E27FC236}">
                <a16:creationId xmlns:a16="http://schemas.microsoft.com/office/drawing/2014/main" id="{DA5DDCE3-E2E6-80F2-6C11-3D99B8791F67}"/>
              </a:ext>
            </a:extLst>
          </p:cNvPr>
          <p:cNvSpPr>
            <a:spLocks noGrp="1"/>
          </p:cNvSpPr>
          <p:nvPr>
            <p:ph idx="1"/>
          </p:nvPr>
        </p:nvSpPr>
        <p:spPr>
          <a:xfrm>
            <a:off x="350616" y="3334854"/>
            <a:ext cx="6342792" cy="8857146"/>
          </a:xfrm>
        </p:spPr>
        <p:txBody>
          <a:bodyPr>
            <a:normAutofit/>
          </a:bodyPr>
          <a:lstStyle/>
          <a:p>
            <a:pPr marL="0" indent="0">
              <a:buNone/>
            </a:pPr>
            <a:r>
              <a:rPr lang="ja-JP" altLang="en-US" sz="2000" dirty="0">
                <a:latin typeface="+mn-ea"/>
              </a:rPr>
              <a:t>ご利用できる対象：産後</a:t>
            </a:r>
            <a:r>
              <a:rPr lang="en-US" altLang="ja-JP" sz="2000" dirty="0">
                <a:latin typeface="+mn-ea"/>
              </a:rPr>
              <a:t>3</a:t>
            </a:r>
            <a:r>
              <a:rPr lang="ja-JP" altLang="en-US" sz="2000" dirty="0">
                <a:latin typeface="+mn-ea"/>
              </a:rPr>
              <a:t>ヶ月未満</a:t>
            </a:r>
            <a:endParaRPr lang="en-US" altLang="ja-JP" sz="2000" dirty="0">
              <a:latin typeface="+mn-ea"/>
            </a:endParaRPr>
          </a:p>
          <a:p>
            <a:pPr marL="0" indent="0">
              <a:buNone/>
            </a:pPr>
            <a:r>
              <a:rPr lang="ja-JP" altLang="en-US" sz="2000" dirty="0">
                <a:latin typeface="+mn-ea"/>
              </a:rPr>
              <a:t>ケアの内容：お母さんの心身の健康管理・授乳指導・乳房管理の相談・産後の生活面・育児相談など</a:t>
            </a:r>
            <a:endParaRPr lang="en-US" altLang="ja-JP" sz="2000" dirty="0">
              <a:latin typeface="+mn-ea"/>
            </a:endParaRPr>
          </a:p>
          <a:p>
            <a:pPr marL="0" indent="0">
              <a:buNone/>
            </a:pPr>
            <a:endParaRPr lang="en-US" altLang="ja-JP" sz="1800" dirty="0">
              <a:latin typeface="+mn-ea"/>
            </a:endParaRPr>
          </a:p>
          <a:p>
            <a:pPr marL="0" indent="0">
              <a:buNone/>
            </a:pPr>
            <a:endParaRPr lang="en-US" altLang="ja-JP" sz="1800" dirty="0">
              <a:latin typeface="+mn-ea"/>
            </a:endParaRPr>
          </a:p>
          <a:p>
            <a:pPr marL="0" indent="0">
              <a:buNone/>
            </a:pPr>
            <a:endParaRPr lang="en-US" altLang="ja-JP" sz="1800"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endParaRPr lang="en-US" altLang="ja-JP" dirty="0">
              <a:latin typeface="+mn-ea"/>
            </a:endParaRPr>
          </a:p>
          <a:p>
            <a:pPr marL="0" indent="0">
              <a:buNone/>
            </a:pPr>
            <a:r>
              <a:rPr lang="ja-JP" altLang="en-US" sz="2000" dirty="0">
                <a:latin typeface="+mn-ea"/>
              </a:rPr>
              <a:t>お問い合わせは病棟にお電話ください</a:t>
            </a:r>
            <a:endParaRPr lang="en-US" altLang="ja-JP" sz="2000" dirty="0">
              <a:latin typeface="+mn-ea"/>
            </a:endParaRPr>
          </a:p>
          <a:p>
            <a:pPr marL="0" indent="0">
              <a:buNone/>
            </a:pPr>
            <a:r>
              <a:rPr lang="ja-JP" altLang="en-US" dirty="0">
                <a:latin typeface="+mn-ea"/>
              </a:rPr>
              <a:t>お問い合わせ</a:t>
            </a:r>
            <a:endParaRPr lang="en-US" altLang="ja-JP" dirty="0">
              <a:latin typeface="+mn-ea"/>
            </a:endParaRPr>
          </a:p>
          <a:p>
            <a:pPr marL="0" indent="0">
              <a:buNone/>
            </a:pPr>
            <a:r>
              <a:rPr lang="ja-JP" altLang="en-US" dirty="0">
                <a:latin typeface="+mn-ea"/>
              </a:rPr>
              <a:t>佐久医療センター２階東病棟</a:t>
            </a:r>
            <a:endParaRPr lang="en-US" altLang="ja-JP" dirty="0">
              <a:latin typeface="+mn-ea"/>
            </a:endParaRPr>
          </a:p>
          <a:p>
            <a:pPr marL="0" indent="0">
              <a:buNone/>
            </a:pPr>
            <a:r>
              <a:rPr lang="en-US" altLang="ja-JP" dirty="0">
                <a:latin typeface="+mn-ea"/>
              </a:rPr>
              <a:t>0267-62-8181</a:t>
            </a:r>
            <a:r>
              <a:rPr lang="ja-JP" altLang="en-US" dirty="0">
                <a:latin typeface="+mn-ea"/>
              </a:rPr>
              <a:t>（代表）平日</a:t>
            </a:r>
            <a:r>
              <a:rPr lang="en-US" altLang="ja-JP" dirty="0">
                <a:latin typeface="+mn-ea"/>
              </a:rPr>
              <a:t>14</a:t>
            </a:r>
            <a:r>
              <a:rPr lang="ja-JP" altLang="en-US" dirty="0">
                <a:latin typeface="+mn-ea"/>
              </a:rPr>
              <a:t>時～</a:t>
            </a:r>
            <a:r>
              <a:rPr lang="en-US" altLang="ja-JP" dirty="0">
                <a:latin typeface="+mn-ea"/>
              </a:rPr>
              <a:t>16</a:t>
            </a:r>
            <a:r>
              <a:rPr lang="ja-JP" altLang="en-US" dirty="0">
                <a:latin typeface="+mn-ea"/>
              </a:rPr>
              <a:t>時</a:t>
            </a:r>
          </a:p>
        </p:txBody>
      </p:sp>
      <p:sp>
        <p:nvSpPr>
          <p:cNvPr id="8" name="正方形/長方形 7">
            <a:extLst>
              <a:ext uri="{FF2B5EF4-FFF2-40B4-BE49-F238E27FC236}">
                <a16:creationId xmlns:a16="http://schemas.microsoft.com/office/drawing/2014/main" id="{03EB377F-862D-5FD6-2892-0F414F86A10A}"/>
              </a:ext>
            </a:extLst>
          </p:cNvPr>
          <p:cNvSpPr/>
          <p:nvPr/>
        </p:nvSpPr>
        <p:spPr>
          <a:xfrm>
            <a:off x="471488" y="4352543"/>
            <a:ext cx="2892364" cy="5577839"/>
          </a:xfrm>
          <a:prstGeom prst="rect">
            <a:avLst/>
          </a:prstGeom>
        </p:spPr>
        <p:style>
          <a:lnRef idx="2">
            <a:schemeClr val="dk1"/>
          </a:lnRef>
          <a:fillRef idx="1">
            <a:schemeClr val="lt1"/>
          </a:fillRef>
          <a:effectRef idx="0">
            <a:schemeClr val="dk1"/>
          </a:effectRef>
          <a:fontRef idx="minor">
            <a:schemeClr val="dk1"/>
          </a:fontRef>
        </p:style>
        <p:txBody>
          <a:bodyPr wrap="square" rtlCol="0" anchor="t" anchorCtr="0">
            <a:noAutofit/>
          </a:bodyPr>
          <a:lstStyle/>
          <a:p>
            <a:pPr marL="0" indent="0">
              <a:buNone/>
            </a:pPr>
            <a:r>
              <a:rPr lang="ja-JP" altLang="en-US" sz="1600" dirty="0">
                <a:latin typeface="+mn-ea"/>
              </a:rPr>
              <a:t>＜料金設定＞</a:t>
            </a:r>
            <a:endParaRPr lang="en-US" altLang="ja-JP" sz="1600" dirty="0">
              <a:latin typeface="+mn-ea"/>
            </a:endParaRPr>
          </a:p>
          <a:p>
            <a:pPr marL="0" indent="0">
              <a:buNone/>
            </a:pPr>
            <a:r>
              <a:rPr lang="ja-JP" altLang="en-US" sz="1600" dirty="0">
                <a:latin typeface="+mn-ea"/>
              </a:rPr>
              <a:t>宿泊</a:t>
            </a:r>
            <a:endParaRPr lang="en-US" altLang="ja-JP" sz="1600" dirty="0">
              <a:latin typeface="+mn-ea"/>
            </a:endParaRPr>
          </a:p>
          <a:p>
            <a:pPr marL="0" indent="0">
              <a:buNone/>
            </a:pPr>
            <a:r>
              <a:rPr lang="ja-JP" altLang="en-US" sz="1600" dirty="0">
                <a:latin typeface="+mn-ea"/>
              </a:rPr>
              <a:t>利用料金：</a:t>
            </a:r>
            <a:r>
              <a:rPr lang="en-US" altLang="ja-JP" sz="1600" dirty="0">
                <a:latin typeface="+mn-ea"/>
              </a:rPr>
              <a:t>1</a:t>
            </a:r>
            <a:r>
              <a:rPr lang="ja-JP" altLang="en-US" sz="1600" dirty="0">
                <a:latin typeface="+mn-ea"/>
              </a:rPr>
              <a:t>日</a:t>
            </a:r>
            <a:r>
              <a:rPr lang="en-US" altLang="ja-JP" sz="1600" dirty="0">
                <a:latin typeface="+mn-ea"/>
              </a:rPr>
              <a:t>26.00</a:t>
            </a:r>
            <a:r>
              <a:rPr lang="ja-JP" altLang="en-US" sz="1600" dirty="0">
                <a:latin typeface="+mn-ea"/>
              </a:rPr>
              <a:t>円</a:t>
            </a:r>
            <a:endParaRPr lang="en-US" altLang="ja-JP" sz="1600" dirty="0">
              <a:latin typeface="+mn-ea"/>
            </a:endParaRPr>
          </a:p>
          <a:p>
            <a:pPr marL="0" indent="0">
              <a:buNone/>
            </a:pPr>
            <a:r>
              <a:rPr lang="ja-JP" altLang="en-US" sz="1600" dirty="0">
                <a:latin typeface="+mn-ea"/>
              </a:rPr>
              <a:t>双子の場合</a:t>
            </a:r>
            <a:r>
              <a:rPr lang="en-US" altLang="ja-JP" sz="1600" dirty="0">
                <a:latin typeface="+mn-ea"/>
              </a:rPr>
              <a:t>1</a:t>
            </a:r>
            <a:r>
              <a:rPr lang="ja-JP" altLang="en-US" sz="1600" dirty="0">
                <a:latin typeface="+mn-ea"/>
              </a:rPr>
              <a:t>日</a:t>
            </a:r>
            <a:r>
              <a:rPr lang="en-US" altLang="ja-JP" sz="1600" dirty="0">
                <a:latin typeface="+mn-ea"/>
              </a:rPr>
              <a:t>29.000</a:t>
            </a:r>
            <a:r>
              <a:rPr lang="ja-JP" altLang="en-US" sz="1600" dirty="0">
                <a:latin typeface="+mn-ea"/>
              </a:rPr>
              <a:t>円</a:t>
            </a:r>
            <a:endParaRPr lang="en-US" altLang="ja-JP" sz="1600" dirty="0">
              <a:latin typeface="+mn-ea"/>
            </a:endParaRPr>
          </a:p>
          <a:p>
            <a:pPr marL="0" indent="0">
              <a:buNone/>
            </a:pPr>
            <a:r>
              <a:rPr lang="ja-JP" altLang="en-US" sz="1600" dirty="0">
                <a:solidFill>
                  <a:srgbClr val="FF0000"/>
                </a:solidFill>
                <a:latin typeface="+mn-ea"/>
              </a:rPr>
              <a:t>＊補助制度利用で負担額が少なく利用できます。</a:t>
            </a:r>
            <a:endParaRPr lang="en-US" altLang="ja-JP" sz="1600" dirty="0">
              <a:solidFill>
                <a:srgbClr val="FF0000"/>
              </a:solidFill>
              <a:latin typeface="+mn-ea"/>
            </a:endParaRPr>
          </a:p>
          <a:p>
            <a:pPr marL="0" indent="0">
              <a:buNone/>
            </a:pPr>
            <a:r>
              <a:rPr lang="ja-JP" altLang="en-US" sz="1600" dirty="0">
                <a:latin typeface="+mn-ea"/>
              </a:rPr>
              <a:t>＜その他料金＞</a:t>
            </a:r>
            <a:endParaRPr lang="en-US" altLang="ja-JP" sz="1600" dirty="0">
              <a:latin typeface="+mn-ea"/>
            </a:endParaRPr>
          </a:p>
          <a:p>
            <a:pPr marL="0" indent="0">
              <a:buNone/>
            </a:pPr>
            <a:r>
              <a:rPr lang="ja-JP" altLang="en-US" sz="1600" dirty="0">
                <a:latin typeface="+mn-ea"/>
              </a:rPr>
              <a:t>上記料金に含まれないもの</a:t>
            </a:r>
            <a:endParaRPr lang="en-US" altLang="ja-JP" sz="1600" dirty="0">
              <a:latin typeface="+mn-ea"/>
            </a:endParaRPr>
          </a:p>
          <a:p>
            <a:pPr marL="0" indent="0">
              <a:buNone/>
            </a:pPr>
            <a:r>
              <a:rPr lang="ja-JP" altLang="en-US" sz="1600" dirty="0">
                <a:latin typeface="+mn-ea"/>
              </a:rPr>
              <a:t>食事代：</a:t>
            </a:r>
            <a:r>
              <a:rPr lang="en-US" altLang="ja-JP" sz="1600" dirty="0">
                <a:latin typeface="+mn-ea"/>
              </a:rPr>
              <a:t>1</a:t>
            </a:r>
            <a:r>
              <a:rPr lang="ja-JP" altLang="en-US" sz="1600" dirty="0">
                <a:latin typeface="+mn-ea"/>
              </a:rPr>
              <a:t>食</a:t>
            </a:r>
            <a:r>
              <a:rPr lang="en-US" altLang="ja-JP" sz="1600" dirty="0">
                <a:latin typeface="+mn-ea"/>
              </a:rPr>
              <a:t>670</a:t>
            </a:r>
            <a:r>
              <a:rPr lang="ja-JP" altLang="en-US" sz="1600" dirty="0">
                <a:latin typeface="+mn-ea"/>
              </a:rPr>
              <a:t>円</a:t>
            </a:r>
            <a:endParaRPr lang="en-US" altLang="ja-JP" sz="1600" dirty="0">
              <a:latin typeface="+mn-ea"/>
            </a:endParaRPr>
          </a:p>
          <a:p>
            <a:pPr marL="0" indent="0">
              <a:buNone/>
            </a:pPr>
            <a:r>
              <a:rPr lang="ja-JP" altLang="en-US" sz="1600" dirty="0">
                <a:latin typeface="+mn-ea"/>
              </a:rPr>
              <a:t>（食事</a:t>
            </a:r>
            <a:r>
              <a:rPr lang="en-US" altLang="ja-JP" sz="1600" dirty="0">
                <a:latin typeface="+mn-ea"/>
              </a:rPr>
              <a:t>1</a:t>
            </a:r>
            <a:r>
              <a:rPr lang="ja-JP" altLang="en-US" sz="1600" dirty="0">
                <a:latin typeface="+mn-ea"/>
              </a:rPr>
              <a:t>日</a:t>
            </a:r>
            <a:r>
              <a:rPr lang="en-US" altLang="ja-JP" sz="1600" dirty="0">
                <a:latin typeface="+mn-ea"/>
              </a:rPr>
              <a:t>3</a:t>
            </a:r>
            <a:r>
              <a:rPr lang="ja-JP" altLang="en-US" sz="1600" dirty="0">
                <a:latin typeface="+mn-ea"/>
              </a:rPr>
              <a:t>食）</a:t>
            </a:r>
            <a:endParaRPr lang="en-US" altLang="ja-JP" sz="1600" dirty="0">
              <a:latin typeface="+mn-ea"/>
            </a:endParaRPr>
          </a:p>
          <a:p>
            <a:pPr marL="0" indent="0">
              <a:buNone/>
            </a:pPr>
            <a:r>
              <a:rPr lang="ja-JP" altLang="en-US" sz="1600" dirty="0">
                <a:latin typeface="+mn-ea"/>
              </a:rPr>
              <a:t>環境料：</a:t>
            </a:r>
            <a:r>
              <a:rPr lang="en-US" altLang="ja-JP" sz="1600" dirty="0">
                <a:latin typeface="+mn-ea"/>
              </a:rPr>
              <a:t>1</a:t>
            </a:r>
            <a:r>
              <a:rPr lang="ja-JP" altLang="en-US" sz="1600" dirty="0">
                <a:latin typeface="+mn-ea"/>
              </a:rPr>
              <a:t>日</a:t>
            </a:r>
            <a:r>
              <a:rPr lang="en-US" altLang="ja-JP" sz="1600" dirty="0">
                <a:latin typeface="+mn-ea"/>
              </a:rPr>
              <a:t>660</a:t>
            </a:r>
            <a:r>
              <a:rPr lang="ja-JP" altLang="en-US" sz="1600" dirty="0">
                <a:latin typeface="+mn-ea"/>
              </a:rPr>
              <a:t>円　</a:t>
            </a:r>
            <a:endParaRPr lang="en-US" altLang="ja-JP" sz="1600" dirty="0">
              <a:latin typeface="+mn-ea"/>
            </a:endParaRPr>
          </a:p>
          <a:p>
            <a:pPr marL="0" indent="0">
              <a:buNone/>
            </a:pPr>
            <a:r>
              <a:rPr lang="ja-JP" altLang="en-US" sz="1600" dirty="0">
                <a:latin typeface="+mn-ea"/>
              </a:rPr>
              <a:t>（冷蔵庫、洗濯機（コインランドリー）使用・清掃料など）</a:t>
            </a:r>
            <a:endParaRPr lang="en-US" altLang="ja-JP" sz="1600" dirty="0">
              <a:latin typeface="+mn-ea"/>
            </a:endParaRPr>
          </a:p>
          <a:p>
            <a:pPr marL="0" indent="0">
              <a:buNone/>
            </a:pPr>
            <a:r>
              <a:rPr lang="ja-JP" altLang="en-US" sz="1600" dirty="0">
                <a:latin typeface="+mn-ea"/>
              </a:rPr>
              <a:t>個室料金：</a:t>
            </a:r>
            <a:r>
              <a:rPr lang="en-US" altLang="ja-JP" sz="1600" dirty="0">
                <a:latin typeface="+mn-ea"/>
              </a:rPr>
              <a:t>1</a:t>
            </a:r>
            <a:r>
              <a:rPr lang="ja-JP" altLang="en-US" sz="1600" dirty="0">
                <a:latin typeface="+mn-ea"/>
              </a:rPr>
              <a:t>日</a:t>
            </a:r>
            <a:r>
              <a:rPr lang="en-US" altLang="ja-JP" sz="1600" dirty="0">
                <a:latin typeface="+mn-ea"/>
              </a:rPr>
              <a:t>7.000</a:t>
            </a:r>
            <a:r>
              <a:rPr lang="ja-JP" altLang="en-US" sz="1600" dirty="0">
                <a:latin typeface="+mn-ea"/>
              </a:rPr>
              <a:t>円</a:t>
            </a:r>
            <a:endParaRPr lang="en-US" altLang="ja-JP" sz="1600" dirty="0">
              <a:latin typeface="+mn-ea"/>
            </a:endParaRPr>
          </a:p>
          <a:p>
            <a:pPr marL="0" indent="0">
              <a:buNone/>
            </a:pPr>
            <a:r>
              <a:rPr lang="ja-JP" altLang="en-US" sz="1600" dirty="0">
                <a:latin typeface="+mn-ea"/>
              </a:rPr>
              <a:t>おむつ代：</a:t>
            </a:r>
            <a:r>
              <a:rPr lang="en-US" altLang="ja-JP" sz="1600" dirty="0">
                <a:latin typeface="+mn-ea"/>
              </a:rPr>
              <a:t>1</a:t>
            </a:r>
            <a:r>
              <a:rPr lang="ja-JP" altLang="en-US" sz="1600" dirty="0">
                <a:latin typeface="+mn-ea"/>
              </a:rPr>
              <a:t>日</a:t>
            </a:r>
            <a:r>
              <a:rPr lang="en-US" altLang="ja-JP" sz="1600" dirty="0">
                <a:latin typeface="+mn-ea"/>
              </a:rPr>
              <a:t>225</a:t>
            </a:r>
            <a:r>
              <a:rPr lang="ja-JP" altLang="en-US" sz="1600" dirty="0">
                <a:latin typeface="+mn-ea"/>
              </a:rPr>
              <a:t>円</a:t>
            </a:r>
            <a:endParaRPr lang="en-US" altLang="ja-JP" sz="1600" dirty="0">
              <a:latin typeface="+mn-ea"/>
            </a:endParaRPr>
          </a:p>
          <a:p>
            <a:pPr marL="0" indent="0">
              <a:buNone/>
            </a:pPr>
            <a:r>
              <a:rPr lang="ja-JP" altLang="en-US" sz="1600" dirty="0">
                <a:latin typeface="+mn-ea"/>
              </a:rPr>
              <a:t>おしりふき：</a:t>
            </a:r>
            <a:r>
              <a:rPr lang="en-US" altLang="ja-JP" sz="1600" dirty="0">
                <a:latin typeface="+mn-ea"/>
              </a:rPr>
              <a:t>1</a:t>
            </a:r>
            <a:r>
              <a:rPr lang="ja-JP" altLang="en-US" sz="1600" dirty="0">
                <a:latin typeface="+mn-ea"/>
              </a:rPr>
              <a:t>個</a:t>
            </a:r>
            <a:r>
              <a:rPr lang="en-US" altLang="ja-JP" sz="1600" dirty="0">
                <a:latin typeface="+mn-ea"/>
              </a:rPr>
              <a:t>300</a:t>
            </a:r>
            <a:r>
              <a:rPr lang="ja-JP" altLang="en-US" sz="1600" dirty="0">
                <a:latin typeface="+mn-ea"/>
              </a:rPr>
              <a:t>円</a:t>
            </a:r>
            <a:endParaRPr lang="en-US" altLang="ja-JP" sz="1600" dirty="0">
              <a:latin typeface="+mn-ea"/>
            </a:endParaRPr>
          </a:p>
          <a:p>
            <a:pPr marL="0" indent="0">
              <a:buNone/>
            </a:pPr>
            <a:r>
              <a:rPr lang="ja-JP" altLang="en-US" sz="1600" dirty="0">
                <a:latin typeface="+mn-ea"/>
              </a:rPr>
              <a:t>ミルク代：</a:t>
            </a:r>
            <a:r>
              <a:rPr lang="en-US" altLang="ja-JP" sz="1600" dirty="0">
                <a:latin typeface="+mn-ea"/>
              </a:rPr>
              <a:t>1</a:t>
            </a:r>
            <a:r>
              <a:rPr lang="ja-JP" altLang="en-US" sz="1600" dirty="0">
                <a:latin typeface="+mn-ea"/>
              </a:rPr>
              <a:t>日</a:t>
            </a:r>
            <a:r>
              <a:rPr lang="en-US" altLang="ja-JP" sz="1600" dirty="0">
                <a:latin typeface="+mn-ea"/>
              </a:rPr>
              <a:t>1000</a:t>
            </a:r>
            <a:r>
              <a:rPr lang="ja-JP" altLang="en-US" sz="1600" dirty="0">
                <a:latin typeface="+mn-ea"/>
              </a:rPr>
              <a:t>円</a:t>
            </a:r>
            <a:endParaRPr lang="en-US" altLang="ja-JP" sz="1600" dirty="0">
              <a:latin typeface="+mn-ea"/>
            </a:endParaRPr>
          </a:p>
          <a:p>
            <a:pPr marL="0" indent="0">
              <a:buNone/>
            </a:pPr>
            <a:r>
              <a:rPr lang="ja-JP" altLang="en-US" sz="1600" dirty="0">
                <a:latin typeface="+mn-ea"/>
              </a:rPr>
              <a:t>（ミルク持ち込みの場合はミルク代はかかりません。哺乳瓶・消毒用品はお持ちください。）</a:t>
            </a:r>
            <a:endParaRPr lang="en-US" altLang="ja-JP" sz="1600" dirty="0">
              <a:latin typeface="+mn-ea"/>
            </a:endParaRPr>
          </a:p>
          <a:p>
            <a:pPr marL="0" indent="0">
              <a:buNone/>
            </a:pPr>
            <a:endParaRPr lang="en-US" altLang="ja-JP" sz="1600" dirty="0">
              <a:latin typeface="+mn-ea"/>
            </a:endParaRPr>
          </a:p>
          <a:p>
            <a:pPr marL="0" indent="0">
              <a:buNone/>
            </a:pPr>
            <a:endParaRPr lang="en-US" altLang="ja-JP" sz="2000" dirty="0">
              <a:latin typeface="+mn-ea"/>
            </a:endParaRP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p:txBody>
      </p:sp>
      <p:sp>
        <p:nvSpPr>
          <p:cNvPr id="17" name="正方形/長方形 16">
            <a:extLst>
              <a:ext uri="{FF2B5EF4-FFF2-40B4-BE49-F238E27FC236}">
                <a16:creationId xmlns:a16="http://schemas.microsoft.com/office/drawing/2014/main" id="{0C0A3BFF-D700-AE5F-1DBC-41EEC6DD31DC}"/>
              </a:ext>
            </a:extLst>
          </p:cNvPr>
          <p:cNvSpPr/>
          <p:nvPr/>
        </p:nvSpPr>
        <p:spPr>
          <a:xfrm>
            <a:off x="3461574" y="4340349"/>
            <a:ext cx="3264408" cy="55778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wrap="square" rtlCol="0" anchor="t" anchorCtr="0">
            <a:noAutofit/>
          </a:bodyPr>
          <a:lstStyle/>
          <a:p>
            <a:pPr algn="ctr"/>
            <a:r>
              <a:rPr kumimoji="1" lang="ja-JP" altLang="en-US" dirty="0">
                <a:solidFill>
                  <a:schemeClr val="tx1"/>
                </a:solidFill>
              </a:rPr>
              <a:t>＜持ち物＞</a:t>
            </a:r>
            <a:endParaRPr kumimoji="1" lang="en-US" altLang="ja-JP" dirty="0">
              <a:solidFill>
                <a:schemeClr val="tx1"/>
              </a:solidFill>
            </a:endParaRPr>
          </a:p>
          <a:p>
            <a:r>
              <a:rPr kumimoji="1" lang="ja-JP" altLang="en-US" dirty="0">
                <a:solidFill>
                  <a:schemeClr val="accent2">
                    <a:lumMod val="50000"/>
                  </a:schemeClr>
                </a:solidFill>
              </a:rPr>
              <a:t>お母さん</a:t>
            </a:r>
            <a:r>
              <a:rPr kumimoji="1" lang="ja-JP" altLang="en-US" dirty="0">
                <a:solidFill>
                  <a:schemeClr val="tx1"/>
                </a:solidFill>
              </a:rPr>
              <a:t>：保険証・母子手帳部屋着・下着・生理用品・</a:t>
            </a:r>
            <a:endParaRPr kumimoji="1" lang="en-US" altLang="ja-JP" dirty="0">
              <a:solidFill>
                <a:schemeClr val="tx1"/>
              </a:solidFill>
            </a:endParaRPr>
          </a:p>
          <a:p>
            <a:r>
              <a:rPr kumimoji="1" lang="ja-JP" altLang="en-US" dirty="0">
                <a:solidFill>
                  <a:schemeClr val="tx1"/>
                </a:solidFill>
              </a:rPr>
              <a:t>室内履き・入浴用品・洗面用具・タオル・コップ等</a:t>
            </a:r>
            <a:endParaRPr kumimoji="1" lang="en-US" altLang="ja-JP" dirty="0">
              <a:solidFill>
                <a:schemeClr val="tx1"/>
              </a:solidFill>
            </a:endParaRPr>
          </a:p>
          <a:p>
            <a:r>
              <a:rPr kumimoji="1" lang="ja-JP" altLang="en-US" dirty="0">
                <a:solidFill>
                  <a:schemeClr val="accent2">
                    <a:lumMod val="50000"/>
                  </a:schemeClr>
                </a:solidFill>
              </a:rPr>
              <a:t>赤ちゃん</a:t>
            </a:r>
            <a:r>
              <a:rPr kumimoji="1" lang="ja-JP" altLang="en-US" dirty="0">
                <a:solidFill>
                  <a:schemeClr val="tx1"/>
                </a:solidFill>
              </a:rPr>
              <a:t>：衣類・ガーゼ</a:t>
            </a:r>
            <a:endParaRPr kumimoji="1" lang="en-US" altLang="ja-JP" dirty="0">
              <a:solidFill>
                <a:schemeClr val="tx1"/>
              </a:solidFill>
            </a:endParaRPr>
          </a:p>
          <a:p>
            <a:r>
              <a:rPr kumimoji="1" lang="ja-JP" altLang="en-US" dirty="0">
                <a:solidFill>
                  <a:schemeClr val="tx1"/>
                </a:solidFill>
              </a:rPr>
              <a:t>ハンカチ・おくるみ用バスタオル・おむつ・おしりふき（病院のものを利用する場合は不要）哺乳瓶・消毒用品</a:t>
            </a:r>
            <a:endParaRPr kumimoji="1" lang="en-US" altLang="ja-JP" dirty="0">
              <a:solidFill>
                <a:schemeClr val="tx1"/>
              </a:solidFill>
            </a:endParaRPr>
          </a:p>
          <a:p>
            <a:r>
              <a:rPr kumimoji="1" lang="ja-JP" altLang="en-US" dirty="0">
                <a:solidFill>
                  <a:schemeClr val="tx1"/>
                </a:solidFill>
              </a:rPr>
              <a:t>必要な人はミルク・電気ポット（貸出もあり）</a:t>
            </a:r>
            <a:endParaRPr kumimoji="1" lang="en-US" altLang="ja-JP" dirty="0">
              <a:solidFill>
                <a:schemeClr val="tx1"/>
              </a:solidFill>
            </a:endParaRPr>
          </a:p>
          <a:p>
            <a:r>
              <a:rPr kumimoji="1" lang="ja-JP" altLang="en-US" dirty="0">
                <a:solidFill>
                  <a:schemeClr val="accent1"/>
                </a:solidFill>
              </a:rPr>
              <a:t>＊ご希望があれば・・</a:t>
            </a:r>
            <a:endParaRPr kumimoji="1" lang="en-US" altLang="ja-JP" dirty="0">
              <a:solidFill>
                <a:schemeClr val="accent1"/>
              </a:solidFill>
            </a:endParaRPr>
          </a:p>
          <a:p>
            <a:r>
              <a:rPr kumimoji="1" lang="ja-JP" altLang="en-US" dirty="0">
                <a:solidFill>
                  <a:schemeClr val="accent4">
                    <a:lumMod val="50000"/>
                  </a:schemeClr>
                </a:solidFill>
              </a:rPr>
              <a:t>お母さん入院セット</a:t>
            </a:r>
            <a:r>
              <a:rPr kumimoji="1" lang="ja-JP" altLang="en-US" dirty="0">
                <a:solidFill>
                  <a:schemeClr val="tx1"/>
                </a:solidFill>
              </a:rPr>
              <a:t>（部屋着・入浴用品・タオルなど）</a:t>
            </a:r>
            <a:endParaRPr kumimoji="1" lang="en-US" altLang="ja-JP" dirty="0">
              <a:solidFill>
                <a:schemeClr val="tx1"/>
              </a:solidFill>
            </a:endParaRPr>
          </a:p>
          <a:p>
            <a:r>
              <a:rPr kumimoji="1" lang="ja-JP" altLang="en-US" dirty="0">
                <a:solidFill>
                  <a:schemeClr val="accent4">
                    <a:lumMod val="50000"/>
                  </a:schemeClr>
                </a:solidFill>
              </a:rPr>
              <a:t>赤ちゃん入院セット</a:t>
            </a:r>
            <a:r>
              <a:rPr kumimoji="1" lang="ja-JP" altLang="en-US" dirty="0">
                <a:solidFill>
                  <a:schemeClr val="tx1"/>
                </a:solidFill>
              </a:rPr>
              <a:t>（新生児衣類・バスタオル・フェイスタオル）の利用も可能</a:t>
            </a:r>
            <a:endParaRPr kumimoji="1" lang="en-US" altLang="ja-JP" dirty="0">
              <a:solidFill>
                <a:schemeClr val="tx1"/>
              </a:solidFill>
            </a:endParaRPr>
          </a:p>
          <a:p>
            <a:r>
              <a:rPr kumimoji="1" lang="ja-JP" altLang="en-US" dirty="0">
                <a:solidFill>
                  <a:srgbClr val="C00000"/>
                </a:solidFill>
              </a:rPr>
              <a:t>自宅からの荷物が少なく利用できます。</a:t>
            </a:r>
            <a:endParaRPr kumimoji="1" lang="en-US" altLang="ja-JP" dirty="0">
              <a:solidFill>
                <a:srgbClr val="C00000"/>
              </a:solidFill>
            </a:endParaRPr>
          </a:p>
          <a:p>
            <a:pPr algn="ctr"/>
            <a:endParaRPr kumimoji="1" lang="en-US" altLang="ja-JP" dirty="0">
              <a:solidFill>
                <a:srgbClr val="C00000"/>
              </a:solidFill>
            </a:endParaRPr>
          </a:p>
          <a:p>
            <a:pPr algn="ctr"/>
            <a:endParaRPr kumimoji="1" lang="ja-JP" altLang="en-US" dirty="0">
              <a:solidFill>
                <a:schemeClr val="tx1"/>
              </a:solidFill>
            </a:endParaRPr>
          </a:p>
        </p:txBody>
      </p:sp>
    </p:spTree>
    <p:extLst>
      <p:ext uri="{BB962C8B-B14F-4D97-AF65-F5344CB8AC3E}">
        <p14:creationId xmlns:p14="http://schemas.microsoft.com/office/powerpoint/2010/main" val="201579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D5AD2-5839-0D94-A838-AE0E0BC6C537}"/>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C302BE25-7E0A-3AB0-674A-C5D3BA56E817}"/>
              </a:ext>
            </a:extLst>
          </p:cNvPr>
          <p:cNvPicPr>
            <a:picLocks noChangeAspect="1"/>
          </p:cNvPicPr>
          <p:nvPr/>
        </p:nvPicPr>
        <p:blipFill>
          <a:blip r:embed="rId2"/>
          <a:stretch>
            <a:fillRect/>
          </a:stretch>
        </p:blipFill>
        <p:spPr>
          <a:xfrm>
            <a:off x="0" y="0"/>
            <a:ext cx="6858000" cy="12192000"/>
          </a:xfrm>
          <a:prstGeom prst="rect">
            <a:avLst/>
          </a:prstGeom>
        </p:spPr>
      </p:pic>
      <p:sp>
        <p:nvSpPr>
          <p:cNvPr id="2" name="タイトル 1">
            <a:extLst>
              <a:ext uri="{FF2B5EF4-FFF2-40B4-BE49-F238E27FC236}">
                <a16:creationId xmlns:a16="http://schemas.microsoft.com/office/drawing/2014/main" id="{6F4BB2DF-EABC-5B7C-17C2-D85519474763}"/>
              </a:ext>
            </a:extLst>
          </p:cNvPr>
          <p:cNvSpPr>
            <a:spLocks noGrp="1"/>
          </p:cNvSpPr>
          <p:nvPr>
            <p:ph type="title"/>
          </p:nvPr>
        </p:nvSpPr>
        <p:spPr>
          <a:xfrm>
            <a:off x="252030" y="438912"/>
            <a:ext cx="6353940" cy="1078992"/>
          </a:xfrm>
        </p:spPr>
        <p:txBody>
          <a:bodyPr/>
          <a:lstStyle/>
          <a:p>
            <a:r>
              <a:rPr kumimoji="1" lang="ja-JP" altLang="en-US" b="1" dirty="0">
                <a:solidFill>
                  <a:srgbClr val="0070C0"/>
                </a:solidFill>
                <a:latin typeface="+mn-ea"/>
                <a:ea typeface="+mn-ea"/>
              </a:rPr>
              <a:t>　　産後ケア利用中のご案内</a:t>
            </a:r>
          </a:p>
        </p:txBody>
      </p:sp>
      <p:sp>
        <p:nvSpPr>
          <p:cNvPr id="3" name="コンテンツ プレースホルダー 2">
            <a:extLst>
              <a:ext uri="{FF2B5EF4-FFF2-40B4-BE49-F238E27FC236}">
                <a16:creationId xmlns:a16="http://schemas.microsoft.com/office/drawing/2014/main" id="{2CC6E00F-B77B-7CF5-2F9D-0DBFE423090B}"/>
              </a:ext>
            </a:extLst>
          </p:cNvPr>
          <p:cNvSpPr>
            <a:spLocks noGrp="1"/>
          </p:cNvSpPr>
          <p:nvPr>
            <p:ph idx="1"/>
          </p:nvPr>
        </p:nvSpPr>
        <p:spPr>
          <a:xfrm>
            <a:off x="252030" y="1517904"/>
            <a:ext cx="6353940" cy="10235184"/>
          </a:xfrm>
        </p:spPr>
        <p:txBody>
          <a:bodyPr>
            <a:normAutofit lnSpcReduction="10000"/>
          </a:bodyPr>
          <a:lstStyle/>
          <a:p>
            <a:pPr marL="0" indent="0">
              <a:buNone/>
            </a:pPr>
            <a:r>
              <a:rPr kumimoji="1" lang="en-US" altLang="ja-JP" sz="2400" dirty="0"/>
              <a:t>1</a:t>
            </a:r>
            <a:r>
              <a:rPr kumimoji="1" lang="ja-JP" altLang="en-US" sz="2400" dirty="0"/>
              <a:t>：産後ケア入院中に必要な指導、退院後の育児についての相談などを行います。</a:t>
            </a:r>
            <a:endParaRPr lang="en-US" altLang="ja-JP" sz="2400" dirty="0"/>
          </a:p>
          <a:p>
            <a:pPr marL="0" indent="0">
              <a:buNone/>
            </a:pPr>
            <a:r>
              <a:rPr kumimoji="1" lang="en-US" altLang="ja-JP" sz="2400" dirty="0"/>
              <a:t>2</a:t>
            </a:r>
            <a:r>
              <a:rPr kumimoji="1" lang="ja-JP" altLang="en-US" sz="2400" dirty="0"/>
              <a:t>：入院中の赤ちゃんのコットには呼吸センサーをつけさせていただき、安全に努めています。</a:t>
            </a:r>
            <a:endParaRPr kumimoji="1" lang="en-US" altLang="ja-JP" sz="2400" dirty="0"/>
          </a:p>
          <a:p>
            <a:pPr marL="0" indent="0">
              <a:buNone/>
            </a:pPr>
            <a:r>
              <a:rPr lang="en-US" altLang="ja-JP" sz="2400" dirty="0"/>
              <a:t>3</a:t>
            </a:r>
            <a:r>
              <a:rPr lang="ja-JP" altLang="en-US" sz="2400" dirty="0"/>
              <a:t>：ご自身で調乳される場合はミルク用のポットは貸出をしています。病棟の定数もありますので、ご相談ください。</a:t>
            </a:r>
            <a:endParaRPr lang="en-US" altLang="ja-JP" sz="2400" dirty="0"/>
          </a:p>
          <a:p>
            <a:pPr marL="0" indent="0">
              <a:buNone/>
            </a:pPr>
            <a:r>
              <a:rPr lang="en-US" altLang="ja-JP" sz="2400" dirty="0"/>
              <a:t>4</a:t>
            </a:r>
            <a:r>
              <a:rPr lang="ja-JP" altLang="en-US" sz="2400" dirty="0"/>
              <a:t>：赤ちゃんはスタッフが毎日沐浴をさせていただきます。</a:t>
            </a:r>
            <a:endParaRPr lang="en-US" altLang="ja-JP" sz="2400" dirty="0"/>
          </a:p>
          <a:p>
            <a:pPr marL="0" indent="0">
              <a:buNone/>
            </a:pPr>
            <a:r>
              <a:rPr lang="en-US" altLang="ja-JP" sz="2400" dirty="0"/>
              <a:t>5</a:t>
            </a:r>
            <a:r>
              <a:rPr lang="ja-JP" altLang="en-US" sz="2400" dirty="0"/>
              <a:t>：お母さんが休息をとれるよう赤ちゃんを預かり、スタッフがミルク哺乳をすることも行っています。その時の体調でご相談ください。</a:t>
            </a:r>
            <a:r>
              <a:rPr lang="en-US" altLang="ja-JP" sz="2400" dirty="0"/>
              <a:t>(</a:t>
            </a:r>
            <a:r>
              <a:rPr lang="ja-JP" altLang="en-US" sz="2400" dirty="0"/>
              <a:t>その際はミルク代を徴収させて頂きます</a:t>
            </a:r>
            <a:r>
              <a:rPr lang="en-US" altLang="ja-JP" sz="2400" dirty="0"/>
              <a:t>)</a:t>
            </a:r>
          </a:p>
          <a:p>
            <a:pPr marL="0" indent="0">
              <a:buNone/>
            </a:pPr>
            <a:r>
              <a:rPr kumimoji="1" lang="en-US" altLang="ja-JP" sz="2400" dirty="0"/>
              <a:t>6</a:t>
            </a:r>
            <a:r>
              <a:rPr kumimoji="1" lang="ja-JP" altLang="en-US" sz="2400" dirty="0"/>
              <a:t>：産後ケア入院中も面会は院内規則同様になります。</a:t>
            </a:r>
            <a:endParaRPr kumimoji="1" lang="en-US" altLang="ja-JP" sz="2400" dirty="0"/>
          </a:p>
          <a:p>
            <a:pPr marL="0" indent="0">
              <a:buNone/>
            </a:pPr>
            <a:r>
              <a:rPr kumimoji="1" lang="en-US" altLang="ja-JP" sz="2400" dirty="0"/>
              <a:t>7</a:t>
            </a:r>
            <a:r>
              <a:rPr kumimoji="1" lang="ja-JP" altLang="en-US" sz="2400" dirty="0"/>
              <a:t>：洗濯物は病棟外にある無料のコインランドリーが使用可能です。洗剤のご準備だけお願いします。</a:t>
            </a:r>
            <a:endParaRPr kumimoji="1" lang="en-US" altLang="ja-JP" sz="2400" dirty="0"/>
          </a:p>
          <a:p>
            <a:pPr marL="0" indent="0">
              <a:buNone/>
            </a:pPr>
            <a:r>
              <a:rPr kumimoji="1" lang="en-US" altLang="ja-JP" sz="2400" dirty="0"/>
              <a:t>8</a:t>
            </a:r>
            <a:r>
              <a:rPr kumimoji="1" lang="ja-JP" altLang="en-US" sz="2400" dirty="0"/>
              <a:t>：お部屋に関しては個室希望があっても必ず準備できるわけではなく、状況に応じて大部屋（</a:t>
            </a:r>
            <a:r>
              <a:rPr kumimoji="1" lang="en-US" altLang="ja-JP" sz="2400" dirty="0"/>
              <a:t>4</a:t>
            </a:r>
            <a:r>
              <a:rPr kumimoji="1" lang="ja-JP" altLang="en-US" sz="2400" dirty="0"/>
              <a:t>人部屋）での対応になることもありますのでご承知ください。個室希望する場合は別途個室料金がかかります。</a:t>
            </a:r>
            <a:endParaRPr kumimoji="1" lang="en-US" altLang="ja-JP" sz="2400" dirty="0"/>
          </a:p>
          <a:p>
            <a:pPr marL="0" indent="0">
              <a:buNone/>
            </a:pPr>
            <a:r>
              <a:rPr kumimoji="1" lang="en-US" altLang="ja-JP" sz="2400" dirty="0"/>
              <a:t>9</a:t>
            </a:r>
            <a:r>
              <a:rPr kumimoji="1" lang="ja-JP" altLang="en-US" sz="2400" dirty="0"/>
              <a:t>：基本的にお母さん、赤ちゃんの保険診療、処方はできません。</a:t>
            </a:r>
            <a:endParaRPr kumimoji="1" lang="en-US" altLang="ja-JP" sz="2400" dirty="0"/>
          </a:p>
          <a:p>
            <a:pPr marL="0" indent="0">
              <a:buNone/>
            </a:pPr>
            <a:endParaRPr kumimoji="1" lang="en-US" altLang="ja-JP" sz="2400" dirty="0"/>
          </a:p>
          <a:p>
            <a:pPr marL="0" indent="0">
              <a:buNone/>
            </a:pPr>
            <a:r>
              <a:rPr kumimoji="1" lang="ja-JP" altLang="en-US" sz="2400" dirty="0">
                <a:highlight>
                  <a:srgbClr val="FFFF00"/>
                </a:highlight>
              </a:rPr>
              <a:t>病棟スタッフがサポートしていきますので、ご相談も含めて利用してみてはいかがでしょうか</a:t>
            </a:r>
            <a:endParaRPr kumimoji="1" lang="en-US" altLang="ja-JP" sz="2400" dirty="0">
              <a:highlight>
                <a:srgbClr val="FFFF00"/>
              </a:highlight>
            </a:endParaRPr>
          </a:p>
        </p:txBody>
      </p:sp>
    </p:spTree>
    <p:extLst>
      <p:ext uri="{BB962C8B-B14F-4D97-AF65-F5344CB8AC3E}">
        <p14:creationId xmlns:p14="http://schemas.microsoft.com/office/powerpoint/2010/main" val="18477967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TM04033925[[fn=しずく]]</Template>
  <TotalTime>693</TotalTime>
  <Words>642</Words>
  <Application>Microsoft Office PowerPoint</Application>
  <PresentationFormat>ワイド画面</PresentationFormat>
  <Paragraphs>69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佐久医療センター 産後ケアのご案内 産後ケアでは、出産後のお母さんや赤ちゃんが安心して過ごせるようサポートいたします。 産後ケア利用にあたり、市町村の補助制度があります。補助制度の利用にはお住まいの市町村へ事前申請が必要です。申請と補助の内容は各市町村にお問い合わせください。 当院で利用可能な市町村：佐久市　小諸市　軽井沢町 　御代田町　佐久穂町　立科町　千曲市　南相木村　 　南牧村　千曲市　(2025年4月現在)</vt:lpstr>
      <vt:lpstr>　　産後ケア利用中のご案内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総合病院 佐久</dc:creator>
  <cp:lastModifiedBy>神津和由</cp:lastModifiedBy>
  <cp:revision>24</cp:revision>
  <cp:lastPrinted>2025-03-23T08:54:30Z</cp:lastPrinted>
  <dcterms:created xsi:type="dcterms:W3CDTF">2024-12-30T13:10:49Z</dcterms:created>
  <dcterms:modified xsi:type="dcterms:W3CDTF">2025-03-28T01:22:57Z</dcterms:modified>
</cp:coreProperties>
</file>